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embeddedFontLst>
    <p:embeddedFont>
      <p:font typeface="Calibri (MS) Light" charset="1" panose="020F0302020204030204"/>
      <p:regular r:id="rId28"/>
    </p:embeddedFont>
    <p:embeddedFont>
      <p:font typeface="Calibri (MS) Bold" charset="1" panose="020F0702030404030204"/>
      <p:regular r:id="rId29"/>
    </p:embeddedFont>
    <p:embeddedFont>
      <p:font typeface="Calibri (MS)" charset="1" panose="020F0502020204030204"/>
      <p:regular r:id="rId30"/>
    </p:embeddedFont>
    <p:embeddedFont>
      <p:font typeface="Arial" charset="1" panose="020B0604020202020204"/>
      <p:regular r:id="rId31"/>
    </p:embeddedFont>
    <p:embeddedFont>
      <p:font typeface="Calibri (MS) Bold Italics" charset="1" panose="020F07020304040A02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60973" y="791337"/>
            <a:ext cx="5441061" cy="1945129"/>
          </a:xfrm>
          <a:custGeom>
            <a:avLst/>
            <a:gdLst/>
            <a:ahLst/>
            <a:cxnLst/>
            <a:rect r="r" b="b" t="t" l="l"/>
            <a:pathLst>
              <a:path h="1945129" w="5441061">
                <a:moveTo>
                  <a:pt x="0" y="0"/>
                </a:moveTo>
                <a:lnTo>
                  <a:pt x="5441061" y="0"/>
                </a:lnTo>
                <a:lnTo>
                  <a:pt x="5441061" y="1945129"/>
                </a:lnTo>
                <a:lnTo>
                  <a:pt x="0" y="1945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14615" y="3796436"/>
            <a:ext cx="5441061" cy="2147821"/>
          </a:xfrm>
          <a:custGeom>
            <a:avLst/>
            <a:gdLst/>
            <a:ahLst/>
            <a:cxnLst/>
            <a:rect r="r" b="b" t="t" l="l"/>
            <a:pathLst>
              <a:path h="2147821" w="5441061">
                <a:moveTo>
                  <a:pt x="0" y="0"/>
                </a:moveTo>
                <a:lnTo>
                  <a:pt x="5441061" y="0"/>
                </a:lnTo>
                <a:lnTo>
                  <a:pt x="5441061" y="2147821"/>
                </a:lnTo>
                <a:lnTo>
                  <a:pt x="0" y="2147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42746" y="2101663"/>
            <a:ext cx="5065662" cy="1325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Accounting Essentials for Business Owners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97178" y="4108447"/>
            <a:ext cx="70266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2746" y="4365622"/>
            <a:ext cx="2295344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Pam</a:t>
            </a: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Duxbury</a:t>
            </a: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24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FCA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178303" cy="6984997"/>
          </a:xfrm>
          <a:custGeom>
            <a:avLst/>
            <a:gdLst/>
            <a:ahLst/>
            <a:cxnLst/>
            <a:rect r="r" b="b" t="t" l="l"/>
            <a:pathLst>
              <a:path h="6984997" w="4178303">
                <a:moveTo>
                  <a:pt x="0" y="0"/>
                </a:moveTo>
                <a:lnTo>
                  <a:pt x="4178303" y="0"/>
                </a:lnTo>
                <a:lnTo>
                  <a:pt x="4178303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13351" y="592160"/>
            <a:ext cx="7072246" cy="5606158"/>
          </a:xfrm>
          <a:custGeom>
            <a:avLst/>
            <a:gdLst/>
            <a:ahLst/>
            <a:cxnLst/>
            <a:rect r="r" b="b" t="t" l="l"/>
            <a:pathLst>
              <a:path h="5606158" w="7072246">
                <a:moveTo>
                  <a:pt x="0" y="0"/>
                </a:moveTo>
                <a:lnTo>
                  <a:pt x="7072246" y="0"/>
                </a:lnTo>
                <a:lnTo>
                  <a:pt x="7072246" y="5606158"/>
                </a:lnTo>
                <a:lnTo>
                  <a:pt x="0" y="56061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1637" y="2647483"/>
            <a:ext cx="2613679" cy="1294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EBITDA – TechstartLtd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3297" y="295018"/>
            <a:ext cx="8659073" cy="1038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Understanding Profit and Loss, EBITDA and the Balance Sheet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9628" y="2376836"/>
            <a:ext cx="9057742" cy="364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5"/>
              </a:lnSpc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Balance Sheet tells us </a:t>
            </a:r>
          </a:p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we own and have earned cumulatively </a:t>
            </a:r>
          </a:p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Categorised between Fixed assets, current assets, current liabilities, long term liabilities and equity</a:t>
            </a:r>
          </a:p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Is the continuum of the business</a:t>
            </a:r>
          </a:p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Is of interest to lenders</a:t>
            </a:r>
          </a:p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Give us a comparison to previous years –identify trends and variances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178303" cy="6984997"/>
          </a:xfrm>
          <a:custGeom>
            <a:avLst/>
            <a:gdLst/>
            <a:ahLst/>
            <a:cxnLst/>
            <a:rect r="r" b="b" t="t" l="l"/>
            <a:pathLst>
              <a:path h="6984997" w="4178303">
                <a:moveTo>
                  <a:pt x="0" y="0"/>
                </a:moveTo>
                <a:lnTo>
                  <a:pt x="4178303" y="0"/>
                </a:lnTo>
                <a:lnTo>
                  <a:pt x="4178303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68898" y="591502"/>
            <a:ext cx="7190870" cy="5247503"/>
          </a:xfrm>
          <a:custGeom>
            <a:avLst/>
            <a:gdLst/>
            <a:ahLst/>
            <a:cxnLst/>
            <a:rect r="r" b="b" t="t" l="l"/>
            <a:pathLst>
              <a:path h="5247503" w="7190870">
                <a:moveTo>
                  <a:pt x="0" y="0"/>
                </a:moveTo>
                <a:lnTo>
                  <a:pt x="7190870" y="0"/>
                </a:lnTo>
                <a:lnTo>
                  <a:pt x="7190870" y="5247504"/>
                </a:lnTo>
                <a:lnTo>
                  <a:pt x="0" y="5247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1637" y="2647483"/>
            <a:ext cx="1716500" cy="1294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Balance Sheet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178303" cy="6984997"/>
          </a:xfrm>
          <a:custGeom>
            <a:avLst/>
            <a:gdLst/>
            <a:ahLst/>
            <a:cxnLst/>
            <a:rect r="r" b="b" t="t" l="l"/>
            <a:pathLst>
              <a:path h="6984997" w="4178303">
                <a:moveTo>
                  <a:pt x="0" y="0"/>
                </a:moveTo>
                <a:lnTo>
                  <a:pt x="4178303" y="0"/>
                </a:lnTo>
                <a:lnTo>
                  <a:pt x="4178303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812536" y="128435"/>
            <a:ext cx="3906517" cy="6601082"/>
          </a:xfrm>
          <a:custGeom>
            <a:avLst/>
            <a:gdLst/>
            <a:ahLst/>
            <a:cxnLst/>
            <a:rect r="r" b="b" t="t" l="l"/>
            <a:pathLst>
              <a:path h="6601082" w="3906517">
                <a:moveTo>
                  <a:pt x="0" y="0"/>
                </a:moveTo>
                <a:lnTo>
                  <a:pt x="3906517" y="0"/>
                </a:lnTo>
                <a:lnTo>
                  <a:pt x="3906517" y="6601082"/>
                </a:lnTo>
                <a:lnTo>
                  <a:pt x="0" y="6601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1637" y="2761783"/>
            <a:ext cx="2613298" cy="1728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Balance Sheet – TechstartLtd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3297" y="371256"/>
            <a:ext cx="4987128" cy="74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Cashflow -Cash vs Profit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63297" y="4158834"/>
            <a:ext cx="1656140" cy="36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b="true" sz="200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Cash is real life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63297" y="2925918"/>
            <a:ext cx="4443403" cy="397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2"/>
              </a:lnSpc>
            </a:pPr>
            <a:r>
              <a:rPr lang="en-US" b="true" sz="200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Profit is an accounting view: Accrual view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13666" y="3327359"/>
            <a:ext cx="58664" cy="397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8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77697" y="3327359"/>
            <a:ext cx="4647848" cy="397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8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Salemade butcustomermaynothave paid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77697" y="3729695"/>
            <a:ext cx="1052674" cy="397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8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Expenses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77697" y="4350601"/>
            <a:ext cx="3494970" cy="980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Cash in: customer has paid</a:t>
            </a:r>
          </a:p>
          <a:p>
            <a:pPr algn="l">
              <a:lnSpc>
                <a:spcPts val="1326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Cash out: you have paid supplier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7"/>
            <a:ext cx="4848225" cy="6857876"/>
          </a:xfrm>
          <a:custGeom>
            <a:avLst/>
            <a:gdLst/>
            <a:ahLst/>
            <a:cxnLst/>
            <a:rect r="r" b="b" t="t" l="l"/>
            <a:pathLst>
              <a:path h="6857876" w="4848225">
                <a:moveTo>
                  <a:pt x="0" y="0"/>
                </a:moveTo>
                <a:lnTo>
                  <a:pt x="4848225" y="0"/>
                </a:lnTo>
                <a:lnTo>
                  <a:pt x="4848225" y="6857876"/>
                </a:lnTo>
                <a:lnTo>
                  <a:pt x="0" y="6857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03996" y="344424"/>
            <a:ext cx="1609220" cy="2296544"/>
          </a:xfrm>
          <a:custGeom>
            <a:avLst/>
            <a:gdLst/>
            <a:ahLst/>
            <a:cxnLst/>
            <a:rect r="r" b="b" t="t" l="l"/>
            <a:pathLst>
              <a:path h="2296544" w="1609220">
                <a:moveTo>
                  <a:pt x="0" y="0"/>
                </a:moveTo>
                <a:lnTo>
                  <a:pt x="1609220" y="0"/>
                </a:lnTo>
                <a:lnTo>
                  <a:pt x="1609220" y="2296544"/>
                </a:lnTo>
                <a:lnTo>
                  <a:pt x="0" y="2296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19216" y="601685"/>
            <a:ext cx="5326704" cy="831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5"/>
              </a:lnSpc>
            </a:pPr>
            <a:r>
              <a:rPr lang="en-US" sz="4404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Cashflow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69838" y="2036324"/>
            <a:ext cx="6336311" cy="3128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656" indent="-301828" lvl="1">
              <a:lnSpc>
                <a:spcPts val="30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Cashflow is the movement in and out of money within the business </a:t>
            </a:r>
          </a:p>
          <a:p>
            <a:pPr algn="l" marL="603656" indent="-301828" lvl="1">
              <a:lnSpc>
                <a:spcPts val="30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Operating Cashflow – customers, suppliers, payroll, admin expenses</a:t>
            </a:r>
          </a:p>
          <a:p>
            <a:pPr algn="l" marL="603656" indent="-301828" lvl="1">
              <a:lnSpc>
                <a:spcPts val="30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Investing Cashflow –Equipment, property</a:t>
            </a:r>
          </a:p>
          <a:p>
            <a:pPr algn="l" marL="603656" indent="-301828" lvl="1">
              <a:lnSpc>
                <a:spcPts val="3025"/>
              </a:lnSpc>
              <a:buFont typeface="Arial"/>
              <a:buChar char="•"/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Financing Cashflow – bank loans, investment, loan repayments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6984997"/>
          </a:xfrm>
          <a:custGeom>
            <a:avLst/>
            <a:gdLst/>
            <a:ahLst/>
            <a:cxnLst/>
            <a:rect r="r" b="b" t="t" l="l"/>
            <a:pathLst>
              <a:path h="6984997" w="5715000">
                <a:moveTo>
                  <a:pt x="0" y="0"/>
                </a:moveTo>
                <a:lnTo>
                  <a:pt x="5715000" y="0"/>
                </a:lnTo>
                <a:lnTo>
                  <a:pt x="5715000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96000" y="1663189"/>
            <a:ext cx="5528948" cy="3248911"/>
          </a:xfrm>
          <a:custGeom>
            <a:avLst/>
            <a:gdLst/>
            <a:ahLst/>
            <a:cxnLst/>
            <a:rect r="r" b="b" t="t" l="l"/>
            <a:pathLst>
              <a:path h="3248911" w="5528948">
                <a:moveTo>
                  <a:pt x="0" y="0"/>
                </a:moveTo>
                <a:lnTo>
                  <a:pt x="5528948" y="0"/>
                </a:lnTo>
                <a:lnTo>
                  <a:pt x="5528948" y="3248911"/>
                </a:lnTo>
                <a:lnTo>
                  <a:pt x="0" y="3248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83499" y="160415"/>
            <a:ext cx="3313128" cy="2338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746"/>
              </a:lnSpc>
            </a:pPr>
            <a:r>
              <a:rPr lang="en-US" sz="5906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Cashflow </a:t>
            </a:r>
          </a:p>
          <a:p>
            <a:pPr algn="r">
              <a:lnSpc>
                <a:spcPts val="8265"/>
              </a:lnSpc>
            </a:pPr>
            <a:r>
              <a:rPr lang="en-US" sz="5904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Example –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59935" y="2392070"/>
            <a:ext cx="2029854" cy="152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46"/>
              </a:lnSpc>
            </a:pPr>
            <a:r>
              <a:rPr lang="en-US" sz="5906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Green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95699" y="4135145"/>
            <a:ext cx="2400929" cy="595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5906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Garden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22903" y="4440069"/>
            <a:ext cx="2511619" cy="1100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65"/>
              </a:lnSpc>
            </a:pPr>
            <a:r>
              <a:rPr lang="en-US" sz="5904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Supplies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6984997"/>
          </a:xfrm>
          <a:custGeom>
            <a:avLst/>
            <a:gdLst/>
            <a:ahLst/>
            <a:cxnLst/>
            <a:rect r="r" b="b" t="t" l="l"/>
            <a:pathLst>
              <a:path h="6984997" w="5715000">
                <a:moveTo>
                  <a:pt x="0" y="0"/>
                </a:moveTo>
                <a:lnTo>
                  <a:pt x="5715000" y="0"/>
                </a:lnTo>
                <a:lnTo>
                  <a:pt x="5715000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5862" y="1919097"/>
            <a:ext cx="2077202" cy="729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91"/>
              </a:lnSpc>
            </a:pPr>
            <a:r>
              <a:rPr lang="en-US" sz="4802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Example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83636" y="2578103"/>
            <a:ext cx="140522" cy="729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8"/>
              </a:lnSpc>
            </a:pPr>
            <a:r>
              <a:rPr lang="en-US" sz="48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72566" y="2578103"/>
            <a:ext cx="3868788" cy="729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Working Capital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01878" y="3236471"/>
            <a:ext cx="2720959" cy="729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Calculation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95234" y="3103664"/>
            <a:ext cx="2469385" cy="532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7"/>
              </a:lnSpc>
            </a:pPr>
            <a:r>
              <a:rPr lang="en-US" b="true" sz="2798" i="true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See Spreadsheet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" y="0"/>
            <a:ext cx="8522465" cy="2286000"/>
          </a:xfrm>
          <a:custGeom>
            <a:avLst/>
            <a:gdLst/>
            <a:ahLst/>
            <a:cxnLst/>
            <a:rect r="r" b="b" t="t" l="l"/>
            <a:pathLst>
              <a:path h="2286000" w="8522465">
                <a:moveTo>
                  <a:pt x="0" y="0"/>
                </a:moveTo>
                <a:lnTo>
                  <a:pt x="8522465" y="0"/>
                </a:lnTo>
                <a:lnTo>
                  <a:pt x="852246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8509254" cy="2884294"/>
          </a:xfrm>
          <a:custGeom>
            <a:avLst/>
            <a:gdLst/>
            <a:ahLst/>
            <a:cxnLst/>
            <a:rect r="r" b="b" t="t" l="l"/>
            <a:pathLst>
              <a:path h="2884294" w="8509254">
                <a:moveTo>
                  <a:pt x="0" y="0"/>
                </a:moveTo>
                <a:lnTo>
                  <a:pt x="8509254" y="0"/>
                </a:lnTo>
                <a:lnTo>
                  <a:pt x="8509254" y="2884294"/>
                </a:lnTo>
                <a:lnTo>
                  <a:pt x="0" y="28842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61" t="-11518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96000" y="0"/>
            <a:ext cx="6096000" cy="6858000"/>
          </a:xfrm>
          <a:custGeom>
            <a:avLst/>
            <a:gdLst/>
            <a:ahLst/>
            <a:cxnLst/>
            <a:rect r="r" b="b" t="t" l="l"/>
            <a:pathLst>
              <a:path h="6858000" w="6096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12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53440" y="562394"/>
            <a:ext cx="3993461" cy="117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5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Scenario Planning – What if…?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53440" y="3524974"/>
            <a:ext cx="4545568" cy="165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happens if customers take longer to pay?</a:t>
            </a:r>
          </a:p>
          <a:p>
            <a:pPr algn="l">
              <a:lnSpc>
                <a:spcPts val="4149"/>
              </a:lnSpc>
            </a:pPr>
            <a:r>
              <a:rPr lang="en-US" b="true" sz="200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happens if I have to pay suppliers </a:t>
            </a:r>
          </a:p>
          <a:p>
            <a:pPr algn="l">
              <a:lnSpc>
                <a:spcPts val="1002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earlier?</a:t>
            </a:r>
          </a:p>
          <a:p>
            <a:pPr algn="l">
              <a:lnSpc>
                <a:spcPts val="5010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happens if I increase stock?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165597" cy="6984997"/>
          </a:xfrm>
          <a:custGeom>
            <a:avLst/>
            <a:gdLst/>
            <a:ahLst/>
            <a:cxnLst/>
            <a:rect r="r" b="b" t="t" l="l"/>
            <a:pathLst>
              <a:path h="6984997" w="4165597">
                <a:moveTo>
                  <a:pt x="0" y="0"/>
                </a:moveTo>
                <a:lnTo>
                  <a:pt x="4165597" y="0"/>
                </a:lnTo>
                <a:lnTo>
                  <a:pt x="41655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62500" y="673103"/>
            <a:ext cx="6883403" cy="5613397"/>
          </a:xfrm>
          <a:custGeom>
            <a:avLst/>
            <a:gdLst/>
            <a:ahLst/>
            <a:cxnLst/>
            <a:rect r="r" b="b" t="t" l="l"/>
            <a:pathLst>
              <a:path h="5613397" w="6883403">
                <a:moveTo>
                  <a:pt x="0" y="0"/>
                </a:moveTo>
                <a:lnTo>
                  <a:pt x="6883403" y="0"/>
                </a:lnTo>
                <a:lnTo>
                  <a:pt x="6883403" y="5613397"/>
                </a:lnTo>
                <a:lnTo>
                  <a:pt x="0" y="5613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54352" y="2771937"/>
            <a:ext cx="1703556" cy="74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Finance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87524" y="3320329"/>
            <a:ext cx="1351340" cy="745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7"/>
              </a:lnSpc>
            </a:pPr>
            <a:r>
              <a:rPr lang="en-US" sz="3998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Toolkit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89522" y="3823554"/>
            <a:ext cx="2327577" cy="58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b="true" sz="320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Banking tools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89522" y="1096223"/>
            <a:ext cx="3544081" cy="58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b="true" sz="320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Accounting software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89522" y="2459955"/>
            <a:ext cx="3963276" cy="58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b="true" sz="320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Spreadsheet templates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98712" y="5049355"/>
            <a:ext cx="93869" cy="49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b="true" sz="3206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89522" y="5496420"/>
            <a:ext cx="4008101" cy="49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7"/>
              </a:lnSpc>
            </a:pPr>
            <a:r>
              <a:rPr lang="en-US" b="true" sz="320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Performance Indicators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89522" y="4963630"/>
            <a:ext cx="4627493" cy="582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b="true" sz="3206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Keyfinancialmetrics/Key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3297" y="371256"/>
            <a:ext cx="3875580" cy="74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What we will cover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85800" y="2301407"/>
            <a:ext cx="10820400" cy="3410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2736" indent="-431368" lvl="1">
              <a:lnSpc>
                <a:spcPts val="5314"/>
              </a:lnSpc>
              <a:buFont typeface="Arial"/>
              <a:buChar char="•"/>
            </a:pPr>
            <a:r>
              <a:rPr lang="en-US" b="true" sz="3996" spc="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Why We Need Accounts</a:t>
            </a:r>
          </a:p>
          <a:p>
            <a:pPr algn="l" marL="862736" indent="-431368" lvl="1">
              <a:lnSpc>
                <a:spcPts val="5314"/>
              </a:lnSpc>
              <a:buFont typeface="Arial"/>
              <a:buChar char="•"/>
            </a:pPr>
            <a:r>
              <a:rPr lang="en-US" b="true" sz="3996" spc="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Understanding Profit &amp; Loss, EBITDA, and the Balance Sheet </a:t>
            </a:r>
          </a:p>
          <a:p>
            <a:pPr algn="l" marL="862736" indent="-431368" lvl="1">
              <a:lnSpc>
                <a:spcPts val="5314"/>
              </a:lnSpc>
              <a:buFont typeface="Arial"/>
              <a:buChar char="•"/>
            </a:pPr>
            <a:r>
              <a:rPr lang="en-US" b="true" sz="3996" spc="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Cashflow Forecasting</a:t>
            </a:r>
          </a:p>
          <a:p>
            <a:pPr algn="l" marL="862736" indent="-431368" lvl="1">
              <a:lnSpc>
                <a:spcPts val="5314"/>
              </a:lnSpc>
              <a:buFont typeface="Arial"/>
              <a:buChar char="•"/>
            </a:pPr>
            <a:r>
              <a:rPr lang="en-US" b="true" sz="3996" spc="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Finance Toolkit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99609" y="2892466"/>
            <a:ext cx="117053" cy="726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17"/>
              </a:lnSpc>
            </a:pPr>
            <a:r>
              <a:rPr lang="en-US" b="true" sz="3998" spc="319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16947" y="3927643"/>
            <a:ext cx="117053" cy="917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1"/>
              </a:lnSpc>
            </a:pPr>
            <a:r>
              <a:rPr lang="en-US" b="true" sz="3998" spc="319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27781" y="1860423"/>
            <a:ext cx="6929628" cy="4823584"/>
          </a:xfrm>
          <a:custGeom>
            <a:avLst/>
            <a:gdLst/>
            <a:ahLst/>
            <a:cxnLst/>
            <a:rect r="r" b="b" t="t" l="l"/>
            <a:pathLst>
              <a:path h="4823584" w="6929628">
                <a:moveTo>
                  <a:pt x="0" y="0"/>
                </a:moveTo>
                <a:lnTo>
                  <a:pt x="6929628" y="0"/>
                </a:lnTo>
                <a:lnTo>
                  <a:pt x="6929628" y="4823584"/>
                </a:lnTo>
                <a:lnTo>
                  <a:pt x="0" y="4823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63297" y="371256"/>
            <a:ext cx="5593118" cy="74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Dashboard and Key Metrics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3297" y="371256"/>
            <a:ext cx="6890328" cy="74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Gross Profit &amp; Gross Profit Margin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63297" y="1877635"/>
            <a:ext cx="6693589" cy="1096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4"/>
              </a:lnSpc>
            </a:pPr>
            <a:r>
              <a:rPr lang="en-US" b="true" sz="33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Gross Profit = Sales (Turnover) – Cost of Goods Sold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63297" y="3075499"/>
            <a:ext cx="5483743" cy="1487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b="true" sz="33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Gross Profit Margin = </a:t>
            </a:r>
          </a:p>
          <a:p>
            <a:pPr algn="l">
              <a:lnSpc>
                <a:spcPts val="1650"/>
              </a:lnSpc>
            </a:pPr>
            <a:r>
              <a:rPr lang="en-US" b="true" sz="33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(Gross Profit / Sales) x 100 = %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63297" y="4663754"/>
            <a:ext cx="9126741" cy="95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b="true" sz="33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i.e. how much money you make for every £1 of sale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6984997"/>
          </a:xfrm>
          <a:custGeom>
            <a:avLst/>
            <a:gdLst/>
            <a:ahLst/>
            <a:cxnLst/>
            <a:rect r="r" b="b" t="t" l="l"/>
            <a:pathLst>
              <a:path h="6984997" w="5715000">
                <a:moveTo>
                  <a:pt x="0" y="0"/>
                </a:moveTo>
                <a:lnTo>
                  <a:pt x="5715000" y="0"/>
                </a:lnTo>
                <a:lnTo>
                  <a:pt x="5715000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95426" y="2780452"/>
            <a:ext cx="3959962" cy="631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Why is Gross Profit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25670" y="3329092"/>
            <a:ext cx="1777584" cy="631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% Useful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595234" y="1042511"/>
            <a:ext cx="90859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52815" y="3701767"/>
            <a:ext cx="90964" cy="1679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7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 • • •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31925" y="3363049"/>
            <a:ext cx="58741" cy="350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b="true" sz="200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81415" y="3702015"/>
            <a:ext cx="2637815" cy="170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1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Restaurants – 60-70% Retail clothing – 50-60% Travel agents – 10% Software – 80-90% Manufacturing – 25-50%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24215" y="1061809"/>
            <a:ext cx="1220114" cy="34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3"/>
              </a:lnSpc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Benchmark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86195" y="1541749"/>
            <a:ext cx="4000662" cy="169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2664" indent="-216332" lvl="1">
              <a:lnSpc>
                <a:spcPts val="2663"/>
              </a:lnSpc>
              <a:buFont typeface="Arial"/>
              <a:buChar char="•"/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Industry averages</a:t>
            </a:r>
          </a:p>
          <a:p>
            <a:pPr algn="l" marL="432664" indent="-216332" lvl="1">
              <a:lnSpc>
                <a:spcPts val="2663"/>
              </a:lnSpc>
              <a:buFont typeface="Arial"/>
              <a:buChar char="•"/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Month to month performance </a:t>
            </a:r>
          </a:p>
          <a:p>
            <a:pPr algn="l" marL="432664" indent="-216332" lvl="1">
              <a:lnSpc>
                <a:spcPts val="2663"/>
              </a:lnSpc>
              <a:buFont typeface="Arial"/>
              <a:buChar char="•"/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Annual performance (HMRC–is a flag for fluctuations)</a:t>
            </a:r>
          </a:p>
          <a:p>
            <a:pPr algn="l" marL="432664" indent="-216332" lvl="1">
              <a:lnSpc>
                <a:spcPts val="2663"/>
              </a:lnSpc>
              <a:buFont typeface="Arial"/>
              <a:buChar char="•"/>
            </a:pPr>
            <a:r>
              <a:rPr lang="en-US" b="true" sz="200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Key performance indicator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34899" y="2075021"/>
            <a:ext cx="58741" cy="350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6"/>
              </a:lnSpc>
            </a:pPr>
            <a:r>
              <a:rPr lang="en-US" b="true" sz="2006" spc="160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52815" y="3343999"/>
            <a:ext cx="1892398" cy="36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b="true" sz="200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Industry</a:t>
            </a:r>
            <a:r>
              <a:rPr lang="en-US" b="true" sz="2006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200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averages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3297" y="2141068"/>
            <a:ext cx="2357056" cy="780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 spc="2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3995" spc="2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Statutory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63297" y="371256"/>
            <a:ext cx="4916043" cy="74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Why We Need Accounts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20497" y="2853480"/>
            <a:ext cx="7787554" cy="118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2"/>
              </a:lnSpc>
            </a:pPr>
            <a:r>
              <a: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Companies House –Limited companies </a:t>
            </a:r>
            <a:r>
              <a: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HMRC –to calculate profit and taxes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63297" y="3969429"/>
            <a:ext cx="8150609" cy="1738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2"/>
              </a:lnSpc>
            </a:pPr>
            <a:r>
              <a: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Where you stand financially </a:t>
            </a:r>
            <a:r>
              <a: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well you are performing </a:t>
            </a:r>
            <a:r>
              <a: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money flows through your business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3297" y="371256"/>
            <a:ext cx="4916043" cy="74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Why We Need Accounts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63297" y="2294125"/>
            <a:ext cx="6300778" cy="59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88"/>
              </a:lnSpc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Legal and practical requirements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63297" y="2836716"/>
            <a:ext cx="163325" cy="2797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88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 • • •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34797" y="2850385"/>
            <a:ext cx="5581202" cy="1708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88"/>
              </a:lnSpc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Track performance over time Secure loans or investments Plan for taxes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07048" y="4522346"/>
            <a:ext cx="105461" cy="59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1"/>
              </a:lnSpc>
            </a:pPr>
            <a:r>
              <a:rPr lang="en-US" b="true" sz="3602" spc="288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34797" y="5080635"/>
            <a:ext cx="4724533" cy="59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88"/>
              </a:lnSpc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Make strategic decisions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34797" y="4455671"/>
            <a:ext cx="6437967" cy="65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3"/>
              </a:lnSpc>
            </a:pPr>
            <a:r>
              <a:rPr lang="en-US" b="true" sz="36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Identify</a:t>
            </a:r>
            <a:r>
              <a:rPr lang="en-US" b="true" sz="360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36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trends</a:t>
            </a:r>
            <a:r>
              <a:rPr lang="en-US" b="true" sz="360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36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and</a:t>
            </a:r>
            <a:r>
              <a:rPr lang="en-US" b="true" sz="360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36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opportunities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178303" cy="6984997"/>
          </a:xfrm>
          <a:custGeom>
            <a:avLst/>
            <a:gdLst/>
            <a:ahLst/>
            <a:cxnLst/>
            <a:rect r="r" b="b" t="t" l="l"/>
            <a:pathLst>
              <a:path h="6984997" w="4178303">
                <a:moveTo>
                  <a:pt x="0" y="0"/>
                </a:moveTo>
                <a:lnTo>
                  <a:pt x="4178303" y="0"/>
                </a:lnTo>
                <a:lnTo>
                  <a:pt x="4178303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75497" y="5257800"/>
            <a:ext cx="1066800" cy="38100"/>
          </a:xfrm>
          <a:custGeom>
            <a:avLst/>
            <a:gdLst/>
            <a:ahLst/>
            <a:cxnLst/>
            <a:rect r="r" b="b" t="t" l="l"/>
            <a:pathLst>
              <a:path h="38100" w="1066800">
                <a:moveTo>
                  <a:pt x="0" y="0"/>
                </a:moveTo>
                <a:lnTo>
                  <a:pt x="1066800" y="0"/>
                </a:lnTo>
                <a:lnTo>
                  <a:pt x="1066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75497" y="5778503"/>
            <a:ext cx="1054103" cy="25403"/>
          </a:xfrm>
          <a:custGeom>
            <a:avLst/>
            <a:gdLst/>
            <a:ahLst/>
            <a:cxnLst/>
            <a:rect r="r" b="b" t="t" l="l"/>
            <a:pathLst>
              <a:path h="25403" w="1054103">
                <a:moveTo>
                  <a:pt x="0" y="0"/>
                </a:moveTo>
                <a:lnTo>
                  <a:pt x="1054103" y="0"/>
                </a:lnTo>
                <a:lnTo>
                  <a:pt x="1054103" y="25403"/>
                </a:lnTo>
                <a:lnTo>
                  <a:pt x="0" y="25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75497" y="4241797"/>
            <a:ext cx="1003297" cy="38100"/>
          </a:xfrm>
          <a:custGeom>
            <a:avLst/>
            <a:gdLst/>
            <a:ahLst/>
            <a:cxnLst/>
            <a:rect r="r" b="b" t="t" l="l"/>
            <a:pathLst>
              <a:path h="38100" w="1003297">
                <a:moveTo>
                  <a:pt x="0" y="0"/>
                </a:moveTo>
                <a:lnTo>
                  <a:pt x="1003297" y="0"/>
                </a:lnTo>
                <a:lnTo>
                  <a:pt x="1003297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1637" y="2761783"/>
            <a:ext cx="2677763" cy="2277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Profit &amp; Loss Account – Sarah’s Coffee Shop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38774" y="1458763"/>
            <a:ext cx="826884" cy="81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9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Sales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438774" y="2481748"/>
            <a:ext cx="1574816" cy="2351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9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Rent</a:t>
            </a:r>
          </a:p>
          <a:p>
            <a:pPr algn="l">
              <a:lnSpc>
                <a:spcPts val="1399"/>
              </a:lnSpc>
            </a:pPr>
            <a:r>
              <a:rPr lang="en-US" sz="279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Wages</a:t>
            </a:r>
          </a:p>
          <a:p>
            <a:pPr algn="l">
              <a:lnSpc>
                <a:spcPts val="6671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Supplies</a:t>
            </a:r>
          </a:p>
          <a:p>
            <a:pPr algn="l">
              <a:lnSpc>
                <a:spcPts val="1397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Total Costs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438774" y="5038077"/>
            <a:ext cx="630584" cy="81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9"/>
              </a:lnSpc>
            </a:pPr>
            <a:r>
              <a:rPr lang="en-US" b="true" sz="2795" i="true" spc="2">
                <a:solidFill>
                  <a:srgbClr val="FF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Loss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82355" y="1458763"/>
            <a:ext cx="1007621" cy="81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9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£2,500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82355" y="2481748"/>
            <a:ext cx="1007764" cy="2351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9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£ 750</a:t>
            </a:r>
          </a:p>
          <a:p>
            <a:pPr algn="l">
              <a:lnSpc>
                <a:spcPts val="1399"/>
              </a:lnSpc>
            </a:pPr>
            <a:r>
              <a:rPr lang="en-US" sz="279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£1,000</a:t>
            </a:r>
          </a:p>
          <a:p>
            <a:pPr algn="l">
              <a:lnSpc>
                <a:spcPts val="6671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£1,250</a:t>
            </a:r>
          </a:p>
          <a:p>
            <a:pPr algn="l">
              <a:lnSpc>
                <a:spcPts val="1397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£3,000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82355" y="5038077"/>
            <a:ext cx="1064485" cy="81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9"/>
              </a:lnSpc>
            </a:pPr>
            <a:r>
              <a:rPr lang="en-US" b="true" sz="2795" i="true">
                <a:solidFill>
                  <a:srgbClr val="FF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£ 500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3297" y="295018"/>
            <a:ext cx="8659073" cy="1038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Understanding Profit and Loss, EBITDA and the Balance Sheet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63297" y="1881026"/>
            <a:ext cx="9750125" cy="511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5"/>
              </a:lnSpc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Profit and Loss accounts tell us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42309" y="3171358"/>
            <a:ext cx="81925" cy="494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8"/>
              </a:lnSpc>
            </a:pPr>
            <a:r>
              <a:rPr lang="en-US" b="true" sz="2798" spc="223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20937" y="2705652"/>
            <a:ext cx="9750125" cy="2749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profit or loss for a 12 month period only </a:t>
            </a:r>
          </a:p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Categorised between Sales, costs of sales and expenses, interest and taxes, calculating the net profit</a:t>
            </a:r>
          </a:p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Resets to £0 on the 1stday of the new year</a:t>
            </a:r>
          </a:p>
          <a:p>
            <a:pPr algn="l" marL="603656" indent="-301828" lvl="1">
              <a:lnSpc>
                <a:spcPts val="3525"/>
              </a:lnSpc>
              <a:buFont typeface="Arial"/>
              <a:buChar char="•"/>
            </a:pPr>
            <a:r>
              <a:rPr lang="en-US" b="true" sz="279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Give us a comparison to previous years – identify trends and variances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178303" cy="6984997"/>
          </a:xfrm>
          <a:custGeom>
            <a:avLst/>
            <a:gdLst/>
            <a:ahLst/>
            <a:cxnLst/>
            <a:rect r="r" b="b" t="t" l="l"/>
            <a:pathLst>
              <a:path h="6984997" w="4178303">
                <a:moveTo>
                  <a:pt x="0" y="0"/>
                </a:moveTo>
                <a:lnTo>
                  <a:pt x="4178303" y="0"/>
                </a:lnTo>
                <a:lnTo>
                  <a:pt x="4178303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02401" y="1360551"/>
            <a:ext cx="7225789" cy="4136774"/>
          </a:xfrm>
          <a:custGeom>
            <a:avLst/>
            <a:gdLst/>
            <a:ahLst/>
            <a:cxnLst/>
            <a:rect r="r" b="b" t="t" l="l"/>
            <a:pathLst>
              <a:path h="4136774" w="7225789">
                <a:moveTo>
                  <a:pt x="0" y="0"/>
                </a:moveTo>
                <a:lnTo>
                  <a:pt x="7225789" y="0"/>
                </a:lnTo>
                <a:lnTo>
                  <a:pt x="7225789" y="4136774"/>
                </a:lnTo>
                <a:lnTo>
                  <a:pt x="0" y="4136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1637" y="2761783"/>
            <a:ext cx="2677763" cy="2277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Profit &amp; Loss Account – Income Statement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178303" cy="6984997"/>
          </a:xfrm>
          <a:custGeom>
            <a:avLst/>
            <a:gdLst/>
            <a:ahLst/>
            <a:cxnLst/>
            <a:rect r="r" b="b" t="t" l="l"/>
            <a:pathLst>
              <a:path h="6984997" w="4178303">
                <a:moveTo>
                  <a:pt x="0" y="0"/>
                </a:moveTo>
                <a:lnTo>
                  <a:pt x="4178303" y="0"/>
                </a:lnTo>
                <a:lnTo>
                  <a:pt x="4178303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59730" y="515807"/>
            <a:ext cx="3457956" cy="5826366"/>
          </a:xfrm>
          <a:custGeom>
            <a:avLst/>
            <a:gdLst/>
            <a:ahLst/>
            <a:cxnLst/>
            <a:rect r="r" b="b" t="t" l="l"/>
            <a:pathLst>
              <a:path h="5826366" w="3457956">
                <a:moveTo>
                  <a:pt x="0" y="0"/>
                </a:moveTo>
                <a:lnTo>
                  <a:pt x="3457956" y="0"/>
                </a:lnTo>
                <a:lnTo>
                  <a:pt x="3457956" y="5826367"/>
                </a:lnTo>
                <a:lnTo>
                  <a:pt x="0" y="5826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1637" y="2761783"/>
            <a:ext cx="2677763" cy="1728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Profit &amp; Loss Account – TechstartLtd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318997" cy="1727197"/>
          </a:xfrm>
          <a:custGeom>
            <a:avLst/>
            <a:gdLst/>
            <a:ahLst/>
            <a:cxnLst/>
            <a:rect r="r" b="b" t="t" l="l"/>
            <a:pathLst>
              <a:path h="1727197" w="12318997">
                <a:moveTo>
                  <a:pt x="0" y="0"/>
                </a:moveTo>
                <a:lnTo>
                  <a:pt x="12318997" y="0"/>
                </a:lnTo>
                <a:lnTo>
                  <a:pt x="12318997" y="1727197"/>
                </a:lnTo>
                <a:lnTo>
                  <a:pt x="0" y="172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3297" y="371256"/>
            <a:ext cx="1491844" cy="74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EBITDA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63297" y="2275494"/>
            <a:ext cx="7785240" cy="942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8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is EBITDA? </a:t>
            </a: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Earnings Before Interest, Taxes, Depreciation and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06197" y="3202600"/>
            <a:ext cx="1976009" cy="399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8"/>
              </a:lnSpc>
            </a:pPr>
            <a:r>
              <a:rPr lang="en-US" b="true" sz="279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Amortisation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63297" y="3420580"/>
            <a:ext cx="9211923" cy="613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6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Compares companies regardless of debt levels (i.e. ignores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06197" y="4130583"/>
            <a:ext cx="4460967" cy="303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1"/>
              </a:lnSpc>
            </a:pP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financing decisions –interest)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63297" y="4155910"/>
            <a:ext cx="4576562" cy="1157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30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Commonly used</a:t>
            </a:r>
          </a:p>
          <a:p>
            <a:pPr algn="l">
              <a:lnSpc>
                <a:spcPts val="1529"/>
              </a:lnSpc>
            </a:pPr>
            <a:r>
              <a:rPr lang="en-US" sz="27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</a:t>
            </a:r>
            <a:r>
              <a:rPr lang="en-US" b="true" sz="279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Used for valuation purposes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DAG3QUDFfVc</dc:identifier>
  <dcterms:modified xsi:type="dcterms:W3CDTF">2011-08-01T06:04:30Z</dcterms:modified>
  <cp:revision>1</cp:revision>
  <dc:title>Accounting Essentials For Business Owners</dc:title>
</cp:coreProperties>
</file>