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1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319" r:id="rId11"/>
    <p:sldId id="264" r:id="rId12"/>
    <p:sldId id="266" r:id="rId13"/>
    <p:sldId id="267" r:id="rId14"/>
    <p:sldId id="312" r:id="rId15"/>
    <p:sldId id="268" r:id="rId16"/>
    <p:sldId id="311" r:id="rId17"/>
    <p:sldId id="318" r:id="rId18"/>
    <p:sldId id="320" r:id="rId19"/>
    <p:sldId id="310" r:id="rId20"/>
    <p:sldId id="314" r:id="rId21"/>
    <p:sldId id="309" r:id="rId22"/>
    <p:sldId id="269" r:id="rId23"/>
    <p:sldId id="316" r:id="rId24"/>
    <p:sldId id="317" r:id="rId25"/>
    <p:sldId id="315" r:id="rId26"/>
    <p:sldId id="27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9B9C6-1675-E19D-E54C-17C9CD2F6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436C30-CF8C-B6CF-D0A3-BF6DCF64F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6CC71-AF15-A63A-5D7C-45D98375B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1DEC-B753-4A66-A985-8F3F8FDE4D1C}" type="datetimeFigureOut">
              <a:rPr lang="en-GB" smtClean="0"/>
              <a:t>14/01/2026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D0026-CD58-DE54-0EF2-509F39F04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85AA9-B476-7685-7E32-B698F11CF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7B5C-0560-42BC-B8F5-DC36C6079DD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916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1A4A7-7579-3645-61FA-6B4B1BF63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9A0C26-8741-4740-4792-5195D27E7E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56E7A-0F97-10EB-87AB-A64D0DD3B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1DEC-B753-4A66-A985-8F3F8FDE4D1C}" type="datetimeFigureOut">
              <a:rPr lang="en-GB" smtClean="0"/>
              <a:t>14/01/2026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C27CE-FD66-C272-4B8E-07C333BAA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4CB12-FB41-3ECA-8BEE-88C5FA7D1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7B5C-0560-42BC-B8F5-DC36C6079DD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0102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AF53CF-E469-DEBE-D9AA-AC25379CCE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8B5D37-A374-9931-912C-B97CBBE2A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6CE6D-3EBA-7E94-8379-74F87A37B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1DEC-B753-4A66-A985-8F3F8FDE4D1C}" type="datetimeFigureOut">
              <a:rPr lang="en-GB" smtClean="0"/>
              <a:t>14/01/2026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945DE-AEBF-3935-2759-71DCE2FBD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542D1-F126-26D9-88E8-39FDE4724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7B5C-0560-42BC-B8F5-DC36C6079DD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2197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CC763-35ED-3C60-BA6E-E03E22441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030B3-EB84-BAEC-89D1-915FC8489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6EB8B-5459-7C07-83D4-F95BB6510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1DEC-B753-4A66-A985-8F3F8FDE4D1C}" type="datetimeFigureOut">
              <a:rPr lang="en-GB" smtClean="0"/>
              <a:t>14/01/2026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159CF-23C0-A719-17E3-DA167E9FD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F7922-A9C8-45E2-DCB5-38314C946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7B5C-0560-42BC-B8F5-DC36C6079DD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2499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7AEB4-0999-2693-4749-4C2E34520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4383D-37A3-9B30-E34E-F5C8CE15E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A3374-E337-9CCD-4BFE-46EE104B9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1DEC-B753-4A66-A985-8F3F8FDE4D1C}" type="datetimeFigureOut">
              <a:rPr lang="en-GB" smtClean="0"/>
              <a:t>14/01/2026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78F3E-7B0D-DCBD-4420-61DE7AB96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4B97D-C487-1841-43D1-3FDF703F5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7B5C-0560-42BC-B8F5-DC36C6079DD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1906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ACDEA-0117-8B50-FF5B-81F8E31EA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4C485-8FC5-B338-4D71-42C7991AA9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5218C-2F9C-04EC-5483-F63695443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A67562-7627-6270-8182-B43212B4B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1DEC-B753-4A66-A985-8F3F8FDE4D1C}" type="datetimeFigureOut">
              <a:rPr lang="en-GB" smtClean="0"/>
              <a:t>14/01/2026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342BC0-8AA0-0A46-52A3-75DC7F768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6210F0-FD44-59AC-7478-FD7A1ABC3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7B5C-0560-42BC-B8F5-DC36C6079DD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612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F9F89-2FE5-3AAB-1EBF-B13F214CE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532C9-2440-5A47-197E-C0579E672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85B6E7-3BA6-0212-8852-15DCECA45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EFDD6D-BD12-C743-0B75-AC1653C415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C21DFB-4C43-04A2-6484-CE6E3D3D0B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A304EA-7DB3-5A0F-3CDB-8B9611DAD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1DEC-B753-4A66-A985-8F3F8FDE4D1C}" type="datetimeFigureOut">
              <a:rPr lang="en-GB" smtClean="0"/>
              <a:t>14/01/2026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CC0549-C10E-1D4D-364C-6F4C5620C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C3D1EC-5EB8-8B16-1CE7-051AE1E83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7B5C-0560-42BC-B8F5-DC36C6079DD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143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A2A06-7D95-D6AA-7D0B-777B96887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8F3324-5A1C-D4B9-A6A6-D2E82B82B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1DEC-B753-4A66-A985-8F3F8FDE4D1C}" type="datetimeFigureOut">
              <a:rPr lang="en-GB" smtClean="0"/>
              <a:t>14/01/2026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D4B562-1309-CAF5-C70C-18E420EE7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28360C-A3BE-0DE5-E0DA-CEEFDDD3D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7B5C-0560-42BC-B8F5-DC36C6079DD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81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1D07CE-24F4-DD83-013F-B346839EA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1DEC-B753-4A66-A985-8F3F8FDE4D1C}" type="datetimeFigureOut">
              <a:rPr lang="en-GB" smtClean="0"/>
              <a:t>14/01/2026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DAB211-E032-BCC4-EF34-342A958D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D7A374-42AF-6562-F222-70EFF1AA1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7B5C-0560-42BC-B8F5-DC36C6079DD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899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4F663-E8DA-B60E-0E2D-9ADD777AC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38DD8-6D6A-90B7-74D0-FBA626431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FE3D61-03F5-8965-A717-BF8B69CFC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CCE467-5E6E-0036-66B4-4BFD1980A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1DEC-B753-4A66-A985-8F3F8FDE4D1C}" type="datetimeFigureOut">
              <a:rPr lang="en-GB" smtClean="0"/>
              <a:t>14/01/2026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439BB9-FB08-563B-7F7D-640FFCD50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0C57F-2185-7043-5664-CBC3A2D64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7B5C-0560-42BC-B8F5-DC36C6079DD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559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9BBF0-42E9-38AF-C7CD-CFB60E854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2CCC62-D114-D07F-1E18-84E570B770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229E2C-FE56-2EDF-9379-F2C700E5F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B8F5D0-3337-89E8-2117-B6994DEED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1DEC-B753-4A66-A985-8F3F8FDE4D1C}" type="datetimeFigureOut">
              <a:rPr lang="en-GB" smtClean="0"/>
              <a:t>14/01/2026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1BB0FA-F85A-E75A-CA0E-AD2642C0C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75667-C4E6-79E2-1B95-0E8CF7A5E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7B5C-0560-42BC-B8F5-DC36C6079DD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3860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ADFC0C-FBA3-6828-82D5-C2F21AB39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A887D-AB44-ED28-DE4D-A872FA4B9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ADBA8-0312-4255-1821-79B984C787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D21DEC-B753-4A66-A985-8F3F8FDE4D1C}" type="datetimeFigureOut">
              <a:rPr lang="en-GB" smtClean="0"/>
              <a:t>14/01/2026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8B606-2CA2-9931-00C2-E1F27661FD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F11F6-B8B6-7A73-E8C5-58E8CD630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7A7B5C-0560-42BC-B8F5-DC36C6079DD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04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lateef@shoutconnect.co.u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owthlancashire.co.uk/video-testimonials/" TargetMode="External"/><Relationship Id="rId2" Type="http://schemas.openxmlformats.org/officeDocument/2006/relationships/hyperlink" Target="https://www.growthlancashire.co.uk/resourc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growthlancashire.co.uk/video-testimonials/" TargetMode="Externa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lateef@shoutconnect.co.u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hyperlink" Target="https://uk.linkedin.com/in/lateefbada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F1177-9D92-31B6-6DE1-459A8C2D60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Start-up Essentials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9F4BC1-81E4-22B4-0C10-5ABF32AEE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2908"/>
            <a:ext cx="9144000" cy="1655762"/>
          </a:xfrm>
        </p:spPr>
        <p:txBody>
          <a:bodyPr>
            <a:normAutofit fontScale="55000" lnSpcReduction="20000"/>
          </a:bodyPr>
          <a:lstStyle/>
          <a:p>
            <a:r>
              <a:rPr lang="en-GB" sz="5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Lateef Badat, Shout Connect, Customer Service Manager.  </a:t>
            </a:r>
          </a:p>
          <a:p>
            <a:r>
              <a:rPr lang="en-GB" sz="5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SFEDI / IOEE Business Advisor / Mentor. </a:t>
            </a:r>
          </a:p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4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lateef@shoutconnect.co.uk</a:t>
            </a:r>
            <a:endParaRPr lang="en-GB" sz="4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black and red sign with white text&#10;&#10;AI-generated content may be incorrect.">
            <a:extLst>
              <a:ext uri="{FF2B5EF4-FFF2-40B4-BE49-F238E27FC236}">
                <a16:creationId xmlns:a16="http://schemas.microsoft.com/office/drawing/2014/main" id="{81F12529-9181-6D83-601E-C337FEE9E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481" y="211016"/>
            <a:ext cx="2629038" cy="14788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044A65-EBAD-1F1D-7752-3E8D54E17476}"/>
              </a:ext>
            </a:extLst>
          </p:cNvPr>
          <p:cNvSpPr txBox="1"/>
          <p:nvPr/>
        </p:nvSpPr>
        <p:spPr>
          <a:xfrm>
            <a:off x="552659" y="6139542"/>
            <a:ext cx="53457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www.shoutconnect.co.uk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FEFCC6-B0D0-9D49-8DC0-85CFCEE6B7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78" y="637474"/>
            <a:ext cx="2888631" cy="78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58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white and black canvas&#10;&#10;AI-generated content may be incorrect.">
            <a:extLst>
              <a:ext uri="{FF2B5EF4-FFF2-40B4-BE49-F238E27FC236}">
                <a16:creationId xmlns:a16="http://schemas.microsoft.com/office/drawing/2014/main" id="{FD462222-5D80-07C6-5B4B-56F5EB1AA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57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4B158-0DF0-6FB6-699D-8BBB9711D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red sign with white text&#10;&#10;AI-generated content may be incorrect.">
            <a:extLst>
              <a:ext uri="{FF2B5EF4-FFF2-40B4-BE49-F238E27FC236}">
                <a16:creationId xmlns:a16="http://schemas.microsoft.com/office/drawing/2014/main" id="{89638AAE-2A12-A84E-D668-9EB4C6A9A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481" y="211016"/>
            <a:ext cx="2629038" cy="14788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17777E-96BD-744A-8F86-4CEBE2D82920}"/>
              </a:ext>
            </a:extLst>
          </p:cNvPr>
          <p:cNvSpPr txBox="1"/>
          <p:nvPr/>
        </p:nvSpPr>
        <p:spPr>
          <a:xfrm>
            <a:off x="668522" y="1892300"/>
            <a:ext cx="111545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Legal Aspects – Key Elements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A8850C-F835-D693-667D-957D23F0FA0D}"/>
              </a:ext>
            </a:extLst>
          </p:cNvPr>
          <p:cNvSpPr txBox="1"/>
          <p:nvPr/>
        </p:nvSpPr>
        <p:spPr>
          <a:xfrm>
            <a:off x="668522" y="2828835"/>
            <a:ext cx="107694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What form should your business take including advantages and disadvantages of each legal model. To make an informed choice of your selected business model, understand the differences between: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B676A99-2E6B-1292-FF60-85A87EC5E449}"/>
              </a:ext>
            </a:extLst>
          </p:cNvPr>
          <p:cNvSpPr txBox="1">
            <a:spLocks/>
          </p:cNvSpPr>
          <p:nvPr/>
        </p:nvSpPr>
        <p:spPr>
          <a:xfrm>
            <a:off x="711251" y="4231614"/>
            <a:ext cx="10769498" cy="1321289"/>
          </a:xfrm>
          <a:prstGeom prst="rect">
            <a:avLst/>
          </a:prstGeom>
        </p:spPr>
        <p:txBody>
          <a:bodyPr numCol="2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Sole trader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Partnerships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Private Limited Company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b="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0" dirty="0">
                <a:latin typeface="Calibri" panose="020F0502020204030204" pitchFamily="34" charset="0"/>
                <a:cs typeface="Calibri" panose="020F0502020204030204" pitchFamily="34" charset="0"/>
              </a:rPr>
              <a:t>Limited Liability Partnership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0" dirty="0">
                <a:latin typeface="Calibri" panose="020F0502020204030204" pitchFamily="34" charset="0"/>
                <a:cs typeface="Calibri" panose="020F0502020204030204" pitchFamily="34" charset="0"/>
              </a:rPr>
              <a:t>Community Interest Company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0" dirty="0">
                <a:latin typeface="Calibri" panose="020F0502020204030204" pitchFamily="34" charset="0"/>
                <a:cs typeface="Calibri" panose="020F0502020204030204" pitchFamily="34" charset="0"/>
              </a:rPr>
              <a:t>Limited company with no share capital</a:t>
            </a:r>
            <a:br>
              <a:rPr lang="en-GB" sz="24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4DC76F-C522-89B9-6E8F-96CFEFA65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02" y="6209066"/>
            <a:ext cx="5364945" cy="3840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C21092-15B0-0FAB-EE95-4652845E1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51" y="489268"/>
            <a:ext cx="2883658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56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D0038-2F52-142F-A1CB-90C009A08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red sign with white text&#10;&#10;AI-generated content may be incorrect.">
            <a:extLst>
              <a:ext uri="{FF2B5EF4-FFF2-40B4-BE49-F238E27FC236}">
                <a16:creationId xmlns:a16="http://schemas.microsoft.com/office/drawing/2014/main" id="{8A8BD351-73CD-15BA-AF8C-B65E9798C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481" y="211016"/>
            <a:ext cx="2629038" cy="14788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18E70A-E022-10A2-6FDB-8412FE7411A3}"/>
              </a:ext>
            </a:extLst>
          </p:cNvPr>
          <p:cNvSpPr txBox="1"/>
          <p:nvPr/>
        </p:nvSpPr>
        <p:spPr>
          <a:xfrm>
            <a:off x="545496" y="828525"/>
            <a:ext cx="5319318" cy="14357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Financial Planning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F0610B-7F8D-AFD2-247A-F26ACAFAD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080" y="0"/>
            <a:ext cx="5638801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1ACBB3-B118-6B3D-CEEC-FC4AFB1D6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69" y="6029475"/>
            <a:ext cx="5364945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00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D5A0C-D8C6-D05B-C719-35E27E85F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red sign with white text&#10;&#10;AI-generated content may be incorrect.">
            <a:extLst>
              <a:ext uri="{FF2B5EF4-FFF2-40B4-BE49-F238E27FC236}">
                <a16:creationId xmlns:a16="http://schemas.microsoft.com/office/drawing/2014/main" id="{2A269937-FDDA-D10B-6802-1948D7587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481" y="211016"/>
            <a:ext cx="2629038" cy="14788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4A4CE8-BA43-6A52-9D3A-0D025E96D83F}"/>
              </a:ext>
            </a:extLst>
          </p:cNvPr>
          <p:cNvSpPr txBox="1"/>
          <p:nvPr/>
        </p:nvSpPr>
        <p:spPr>
          <a:xfrm>
            <a:off x="668522" y="1896431"/>
            <a:ext cx="111545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Financial Planning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F2004D-9D78-07A4-9C8A-07863251D291}"/>
              </a:ext>
            </a:extLst>
          </p:cNvPr>
          <p:cNvSpPr txBox="1"/>
          <p:nvPr/>
        </p:nvSpPr>
        <p:spPr>
          <a:xfrm>
            <a:off x="668522" y="2749895"/>
            <a:ext cx="107694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The main aim is to develop a realistic financial plan: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2749D6F-28BD-7747-D375-BB5B5372F26B}"/>
              </a:ext>
            </a:extLst>
          </p:cNvPr>
          <p:cNvSpPr txBox="1">
            <a:spLocks/>
          </p:cNvSpPr>
          <p:nvPr/>
        </p:nvSpPr>
        <p:spPr>
          <a:xfrm>
            <a:off x="861028" y="3395675"/>
            <a:ext cx="10769498" cy="2679032"/>
          </a:xfrm>
          <a:prstGeom prst="rect">
            <a:avLst/>
          </a:prstGeom>
        </p:spPr>
        <p:txBody>
          <a:bodyPr numCol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Pricing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 not undervalue your product or service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Consider the cost to produce the product or service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Consider the cost of this time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What are your profit margins?</a:t>
            </a:r>
            <a:endParaRPr lang="en-GB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EEB006-BD3E-C056-0F7E-7190788AE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55" y="6109420"/>
            <a:ext cx="5364945" cy="3840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51570F-7371-02B3-D287-E770E9AB1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515" y="516201"/>
            <a:ext cx="2883658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299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BF279-EEE7-589F-7193-65735D26A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red sign with white text&#10;&#10;AI-generated content may be incorrect.">
            <a:extLst>
              <a:ext uri="{FF2B5EF4-FFF2-40B4-BE49-F238E27FC236}">
                <a16:creationId xmlns:a16="http://schemas.microsoft.com/office/drawing/2014/main" id="{8238EEB1-1C9C-E29E-E920-965529443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481" y="211016"/>
            <a:ext cx="2629038" cy="14788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66EE96-5173-C3CE-0CDB-99505CF30D65}"/>
              </a:ext>
            </a:extLst>
          </p:cNvPr>
          <p:cNvSpPr txBox="1"/>
          <p:nvPr/>
        </p:nvSpPr>
        <p:spPr>
          <a:xfrm>
            <a:off x="668522" y="1893659"/>
            <a:ext cx="111545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Financial Planning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9141D6-7203-094D-5C49-462AA861BB9A}"/>
              </a:ext>
            </a:extLst>
          </p:cNvPr>
          <p:cNvSpPr txBox="1"/>
          <p:nvPr/>
        </p:nvSpPr>
        <p:spPr>
          <a:xfrm>
            <a:off x="668522" y="2786721"/>
            <a:ext cx="107694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Where will the money come from? Start-up funding might include: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5DA6635-B42B-AC7C-4D82-7409FE222722}"/>
              </a:ext>
            </a:extLst>
          </p:cNvPr>
          <p:cNvSpPr txBox="1">
            <a:spLocks/>
          </p:cNvSpPr>
          <p:nvPr/>
        </p:nvSpPr>
        <p:spPr>
          <a:xfrm>
            <a:off x="861028" y="3513750"/>
            <a:ext cx="10769498" cy="2679032"/>
          </a:xfrm>
          <a:prstGeom prst="rect">
            <a:avLst/>
          </a:prstGeom>
        </p:spPr>
        <p:txBody>
          <a:bodyPr numCol="2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Government support for businesses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Start-up loans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Grants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Crowdfunding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b="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Friends and family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Self-financing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2CC0B4-D9BD-A5C8-CF1D-ECD77A805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26" y="5917379"/>
            <a:ext cx="5364945" cy="384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347B7A-B2E5-B396-8C35-A6DE7FB318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556" y="388298"/>
            <a:ext cx="2883658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01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86848-2467-6EB0-B579-172557B2F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red sign with white text&#10;&#10;AI-generated content may be incorrect.">
            <a:extLst>
              <a:ext uri="{FF2B5EF4-FFF2-40B4-BE49-F238E27FC236}">
                <a16:creationId xmlns:a16="http://schemas.microsoft.com/office/drawing/2014/main" id="{5BE1AFD6-19E4-9F82-AC16-F28E00F36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481" y="211016"/>
            <a:ext cx="2629038" cy="14788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F97A01-3186-F67F-6CD0-ABE1B5DE3943}"/>
              </a:ext>
            </a:extLst>
          </p:cNvPr>
          <p:cNvSpPr txBox="1"/>
          <p:nvPr/>
        </p:nvSpPr>
        <p:spPr>
          <a:xfrm>
            <a:off x="668522" y="1654522"/>
            <a:ext cx="111545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Practical Financial Planning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B2D105-92CA-049F-F52A-BAB42A6222C6}"/>
              </a:ext>
            </a:extLst>
          </p:cNvPr>
          <p:cNvSpPr txBox="1"/>
          <p:nvPr/>
        </p:nvSpPr>
        <p:spPr>
          <a:xfrm>
            <a:off x="711250" y="2610136"/>
            <a:ext cx="107694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Include a cash flow that estimates the following projections: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D909FB3-3B08-6E81-8E8A-07EF35FA9594}"/>
              </a:ext>
            </a:extLst>
          </p:cNvPr>
          <p:cNvSpPr txBox="1">
            <a:spLocks/>
          </p:cNvSpPr>
          <p:nvPr/>
        </p:nvSpPr>
        <p:spPr>
          <a:xfrm>
            <a:off x="861028" y="3272589"/>
            <a:ext cx="10769498" cy="1604211"/>
          </a:xfrm>
          <a:prstGeom prst="rect">
            <a:avLst/>
          </a:prstGeom>
        </p:spPr>
        <p:txBody>
          <a:bodyPr numCol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Money in: from contracts, customers, direct sales…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Expenditure: all outgoings of the business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Survival income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Wages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DCE621-24DF-7E47-B73A-2A3180D0F227}"/>
              </a:ext>
            </a:extLst>
          </p:cNvPr>
          <p:cNvSpPr txBox="1"/>
          <p:nvPr/>
        </p:nvSpPr>
        <p:spPr>
          <a:xfrm>
            <a:off x="861028" y="5322703"/>
            <a:ext cx="110582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The cash flow will show your income projected for the first year.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BCFEE4-FA76-C9B1-515F-4C17F640A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927" y="6230271"/>
            <a:ext cx="5364945" cy="3840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4BACBA-827F-3B59-18B4-2183071D5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202" y="527524"/>
            <a:ext cx="2883658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E0899-A88F-FF1E-8D70-2ACA22B84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red sign with white text&#10;&#10;AI-generated content may be incorrect.">
            <a:extLst>
              <a:ext uri="{FF2B5EF4-FFF2-40B4-BE49-F238E27FC236}">
                <a16:creationId xmlns:a16="http://schemas.microsoft.com/office/drawing/2014/main" id="{38F6EA65-04CA-8CFA-4B06-910C4C131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481" y="211016"/>
            <a:ext cx="2629038" cy="14788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827363-42FD-E4F4-56E0-B8020A88A8BF}"/>
              </a:ext>
            </a:extLst>
          </p:cNvPr>
          <p:cNvSpPr txBox="1"/>
          <p:nvPr/>
        </p:nvSpPr>
        <p:spPr>
          <a:xfrm>
            <a:off x="552659" y="6139542"/>
            <a:ext cx="53457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www.shoutconnect.connect.co.uk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D164DA-5A62-7F0A-E204-20319D6BB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41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290A28-B8F3-9E1A-E0BD-875B885503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204" b="-1"/>
          <a:stretch>
            <a:fillRect/>
          </a:stretch>
        </p:blipFill>
        <p:spPr>
          <a:xfrm>
            <a:off x="49181" y="0"/>
            <a:ext cx="12191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97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C8FD5F-3FBD-A288-5156-6CDD786168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71" r="11724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34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EA8B2-9FC2-5B98-14F7-05CE117AE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red sign with white text&#10;&#10;AI-generated content may be incorrect.">
            <a:extLst>
              <a:ext uri="{FF2B5EF4-FFF2-40B4-BE49-F238E27FC236}">
                <a16:creationId xmlns:a16="http://schemas.microsoft.com/office/drawing/2014/main" id="{25A6E15D-87FE-F0BD-5E40-6BC215D71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481" y="211016"/>
            <a:ext cx="2629038" cy="14788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9018FA-B9C7-E90B-B86E-AC41F08FE6D3}"/>
              </a:ext>
            </a:extLst>
          </p:cNvPr>
          <p:cNvSpPr txBox="1"/>
          <p:nvPr/>
        </p:nvSpPr>
        <p:spPr>
          <a:xfrm>
            <a:off x="743041" y="1803209"/>
            <a:ext cx="111545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Practical Financial Planning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E0AFE4-4E1C-C505-B5F6-2EA1280A2D26}"/>
              </a:ext>
            </a:extLst>
          </p:cNvPr>
          <p:cNvSpPr txBox="1"/>
          <p:nvPr/>
        </p:nvSpPr>
        <p:spPr>
          <a:xfrm>
            <a:off x="821699" y="2703070"/>
            <a:ext cx="107694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Pricing checklist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C27D6D-5717-2000-1BCB-E7398CC84913}"/>
              </a:ext>
            </a:extLst>
          </p:cNvPr>
          <p:cNvSpPr txBox="1"/>
          <p:nvPr/>
        </p:nvSpPr>
        <p:spPr>
          <a:xfrm>
            <a:off x="5625533" y="2703070"/>
            <a:ext cx="24917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Cost analysis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94CDC7F-2159-F655-30B0-0E10BD1F0D1E}"/>
              </a:ext>
            </a:extLst>
          </p:cNvPr>
          <p:cNvSpPr txBox="1">
            <a:spLocks/>
          </p:cNvSpPr>
          <p:nvPr/>
        </p:nvSpPr>
        <p:spPr>
          <a:xfrm>
            <a:off x="743041" y="3591825"/>
            <a:ext cx="4352656" cy="1604211"/>
          </a:xfrm>
          <a:prstGeom prst="rect">
            <a:avLst/>
          </a:prstGeom>
        </p:spPr>
        <p:txBody>
          <a:bodyPr numCol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What is breakeven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Financial essentials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Pricing structures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3BD202D-AB00-12A7-D238-48F360D4C461}"/>
              </a:ext>
            </a:extLst>
          </p:cNvPr>
          <p:cNvSpPr txBox="1">
            <a:spLocks/>
          </p:cNvSpPr>
          <p:nvPr/>
        </p:nvSpPr>
        <p:spPr>
          <a:xfrm>
            <a:off x="5625533" y="3591824"/>
            <a:ext cx="4978298" cy="1604211"/>
          </a:xfrm>
          <a:prstGeom prst="rect">
            <a:avLst/>
          </a:prstGeom>
        </p:spPr>
        <p:txBody>
          <a:bodyPr numCol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What margins to do want to achieve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Work out the true cost of each sale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D838D2-48A6-7DE6-DBFD-D955F924F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22" y="6227809"/>
            <a:ext cx="5364945" cy="3840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25AF93-8940-D7AF-4DC8-A570C0BC3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699" y="526902"/>
            <a:ext cx="2883658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20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7A565-8675-6977-13F6-B96263B0B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6567"/>
            <a:ext cx="10515600" cy="4351338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Advisors on call – managing chat.  121’s available follow-up meetings.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Slides to be uploaded to the resources section on GL session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https://www.growthlancashire.co.uk/resources/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Poll – what themes to be covered in next sessions. 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Testimonials on Growth Lancashire page - video or written </a:t>
            </a:r>
            <a:r>
              <a:rPr lang="en-GB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https://www.growthlancashire.co.uk/video-testimonials/</a:t>
            </a:r>
            <a:endParaRPr lang="en-GB" altLang="en-US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32CEFB-FE33-D629-7952-C1ED93BB0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41429"/>
            <a:ext cx="2883658" cy="7803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34502A-C0BA-49CE-0FD9-F5B0139B81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7021" y="318310"/>
            <a:ext cx="2633700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06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E7590-4725-2874-966A-D6EA98AC7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red sign with white text&#10;&#10;AI-generated content may be incorrect.">
            <a:extLst>
              <a:ext uri="{FF2B5EF4-FFF2-40B4-BE49-F238E27FC236}">
                <a16:creationId xmlns:a16="http://schemas.microsoft.com/office/drawing/2014/main" id="{8525E5EE-C4C0-12B2-1AE8-47A75E10B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481" y="211016"/>
            <a:ext cx="2629038" cy="14788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BCCAFE-6043-F790-117F-282B206C9B64}"/>
              </a:ext>
            </a:extLst>
          </p:cNvPr>
          <p:cNvSpPr txBox="1"/>
          <p:nvPr/>
        </p:nvSpPr>
        <p:spPr>
          <a:xfrm>
            <a:off x="685515" y="1513568"/>
            <a:ext cx="111545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Marketing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49E1244-A14C-56D1-E08C-1F852A5CAF49}"/>
              </a:ext>
            </a:extLst>
          </p:cNvPr>
          <p:cNvSpPr txBox="1">
            <a:spLocks/>
          </p:cNvSpPr>
          <p:nvPr/>
        </p:nvSpPr>
        <p:spPr>
          <a:xfrm>
            <a:off x="753980" y="2367750"/>
            <a:ext cx="10769498" cy="4973052"/>
          </a:xfrm>
          <a:prstGeom prst="rect">
            <a:avLst/>
          </a:prstGeom>
        </p:spPr>
        <p:txBody>
          <a:bodyPr numCol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2200" b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Implement high impact marketing to develop your business – tracking 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2200" b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Use branding to deliver your business messages – customer needs 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2200" b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Create opportunities to have positive conversations with potential customers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2200" b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Business and commercial acumen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2200" b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Optimise media relations for professional visibility in business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2200" b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Understand and know how to use social media platforms to benefit your business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2200" b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How you would improve your business reputation through good PR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2200" b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Networking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2200" b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Strategic planning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19A4E4-278D-16F0-BD7D-069CDC7CD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22" y="6132559"/>
            <a:ext cx="5364945" cy="3840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986EA6-BB43-8144-2D1D-E9A22B1ED2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515" y="378478"/>
            <a:ext cx="2883658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32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4A589-8781-CCD9-DDED-D9852EC14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red sign with white text&#10;&#10;AI-generated content may be incorrect.">
            <a:extLst>
              <a:ext uri="{FF2B5EF4-FFF2-40B4-BE49-F238E27FC236}">
                <a16:creationId xmlns:a16="http://schemas.microsoft.com/office/drawing/2014/main" id="{B00483FF-1D16-13E0-74F6-B362039E8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481" y="211016"/>
            <a:ext cx="2629038" cy="14788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7C66F3-2272-C1D6-C51B-B83295B19E0D}"/>
              </a:ext>
            </a:extLst>
          </p:cNvPr>
          <p:cNvSpPr txBox="1"/>
          <p:nvPr/>
        </p:nvSpPr>
        <p:spPr>
          <a:xfrm>
            <a:off x="668523" y="1456743"/>
            <a:ext cx="111545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Business Support Matrix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03C500-58D7-241E-C96E-4CDC54FE62B2}"/>
              </a:ext>
            </a:extLst>
          </p:cNvPr>
          <p:cNvSpPr txBox="1"/>
          <p:nvPr/>
        </p:nvSpPr>
        <p:spPr>
          <a:xfrm>
            <a:off x="668523" y="2261936"/>
            <a:ext cx="103203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Skills map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: List your skills, experience and business understanding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Market research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: List all market research you have already undertaken and what it told you. Why might people buy your product/service?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Target market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: Who are you trying to sell your product or service to?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Marketing plan: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What do you think will be included in this?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A3B50F-CA91-7A2A-7262-18D2C258C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23" y="6084934"/>
            <a:ext cx="5364945" cy="3840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FB1DBE-7339-6A35-681B-0EF3DA5D5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590" y="334549"/>
            <a:ext cx="2883658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11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D9DE3-432A-3EFA-BEAC-664C51198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red sign with white text&#10;&#10;AI-generated content may be incorrect.">
            <a:extLst>
              <a:ext uri="{FF2B5EF4-FFF2-40B4-BE49-F238E27FC236}">
                <a16:creationId xmlns:a16="http://schemas.microsoft.com/office/drawing/2014/main" id="{58983C10-EA6F-F54C-C3EC-4B2E9FF7F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481" y="211016"/>
            <a:ext cx="2629038" cy="14788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DF41F0-C249-ABF1-E576-3056F7C01E30}"/>
              </a:ext>
            </a:extLst>
          </p:cNvPr>
          <p:cNvSpPr txBox="1"/>
          <p:nvPr/>
        </p:nvSpPr>
        <p:spPr>
          <a:xfrm>
            <a:off x="668523" y="1456743"/>
            <a:ext cx="111545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Business Support Matrix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2CDE52-EED2-5094-4ADF-E1139390DB39}"/>
              </a:ext>
            </a:extLst>
          </p:cNvPr>
          <p:cNvSpPr txBox="1"/>
          <p:nvPr/>
        </p:nvSpPr>
        <p:spPr>
          <a:xfrm>
            <a:off x="668523" y="2261936"/>
            <a:ext cx="1032032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Resources: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What do you already own that you might take into the business? I.e. Laptop £300, Tools £200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Fixed and variable costs: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List your running costs per month and your monthly outgoings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What do you need to start?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List all of your start-up capital items required and other set-up costs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Sales: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What will you sell in months 1-3, months 4-6, months 7-12?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702B38-E656-F73F-69AA-FEAFAFCEB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27" y="6161134"/>
            <a:ext cx="5364945" cy="3840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0D0BBA-D30A-DE08-DD56-11E871EAE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087" y="443702"/>
            <a:ext cx="2883658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47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B2A4A-4690-A8CC-1B7B-5F7774873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red sign with white text&#10;&#10;AI-generated content may be incorrect.">
            <a:extLst>
              <a:ext uri="{FF2B5EF4-FFF2-40B4-BE49-F238E27FC236}">
                <a16:creationId xmlns:a16="http://schemas.microsoft.com/office/drawing/2014/main" id="{6446F8BC-4867-EFDF-20F0-6960B36FD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481" y="211016"/>
            <a:ext cx="2629038" cy="14788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7B0A5A-FACC-289C-DC8A-F3F8FEBE4A52}"/>
              </a:ext>
            </a:extLst>
          </p:cNvPr>
          <p:cNvSpPr txBox="1"/>
          <p:nvPr/>
        </p:nvSpPr>
        <p:spPr>
          <a:xfrm>
            <a:off x="668523" y="1456743"/>
            <a:ext cx="111545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Business Support Matrix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92A3C2-7517-4265-DBC3-DE826859C11B}"/>
              </a:ext>
            </a:extLst>
          </p:cNvPr>
          <p:cNvSpPr txBox="1"/>
          <p:nvPr/>
        </p:nvSpPr>
        <p:spPr>
          <a:xfrm>
            <a:off x="668523" y="2261936"/>
            <a:ext cx="1032032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Suppliers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: Where do you intend to buy stock? Map out your services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Insurance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: What insurance do you think you need? Public liability, employer's liability, professional indemnity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USP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: What makes you different? Better that your competitors? Why buy me?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Payment terms: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What are you terms and conditions? Contracts? Invoicing mechanisms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790067-8C83-691A-92B4-C2AEE3F1A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23" y="6142084"/>
            <a:ext cx="5364945" cy="3840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C53D3E-5A39-8B6E-B1C3-9A0256DE4D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714" y="301996"/>
            <a:ext cx="2883658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0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97F49-B3D7-1B5F-7757-4E43F36A3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red sign with white text&#10;&#10;AI-generated content may be incorrect.">
            <a:extLst>
              <a:ext uri="{FF2B5EF4-FFF2-40B4-BE49-F238E27FC236}">
                <a16:creationId xmlns:a16="http://schemas.microsoft.com/office/drawing/2014/main" id="{9F2E0B80-37E8-2D42-E62F-4CF4AA308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481" y="211016"/>
            <a:ext cx="2629038" cy="14788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B58176-5BB3-C4C5-7DB4-582EB7562A15}"/>
              </a:ext>
            </a:extLst>
          </p:cNvPr>
          <p:cNvSpPr txBox="1"/>
          <p:nvPr/>
        </p:nvSpPr>
        <p:spPr>
          <a:xfrm>
            <a:off x="668523" y="1456743"/>
            <a:ext cx="111545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 else does what you do?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3F25D2-4DA2-2A08-5CD9-09310A2E3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31" y="2380749"/>
            <a:ext cx="10821338" cy="34811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C42D19-78BF-9D70-F66E-1C561571A3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127" y="6342109"/>
            <a:ext cx="5364945" cy="3840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03D418-26EE-97B4-566B-0E852FB1C1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262" y="398712"/>
            <a:ext cx="2883658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63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FA5FC-732A-2FCB-9B4A-30685D202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AA143-7A00-F1FE-F99F-331E626238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80103" y="2202426"/>
            <a:ext cx="4572000" cy="1032234"/>
          </a:xfrm>
        </p:spPr>
        <p:txBody>
          <a:bodyPr/>
          <a:lstStyle/>
          <a:p>
            <a:r>
              <a:rPr lang="en-GB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5" name="Picture 4" descr="A black and red sign with white text&#10;&#10;AI-generated content may be incorrect.">
            <a:extLst>
              <a:ext uri="{FF2B5EF4-FFF2-40B4-BE49-F238E27FC236}">
                <a16:creationId xmlns:a16="http://schemas.microsoft.com/office/drawing/2014/main" id="{68DBF31A-FCCF-29DF-38C3-516A17E64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481" y="211016"/>
            <a:ext cx="2629038" cy="14788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819AAC-6028-0E54-2668-162296351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77" y="6094459"/>
            <a:ext cx="5364945" cy="3840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FBBCE9-B21C-CF44-FCAB-1E8E25013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55" y="560255"/>
            <a:ext cx="2883658" cy="7803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4EE5BB-A19E-0006-2B54-90288323697F}"/>
              </a:ext>
            </a:extLst>
          </p:cNvPr>
          <p:cNvSpPr txBox="1"/>
          <p:nvPr/>
        </p:nvSpPr>
        <p:spPr>
          <a:xfrm>
            <a:off x="567813" y="3877244"/>
            <a:ext cx="89006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Testimonials on Growth Lancashire page - video or written </a:t>
            </a:r>
            <a:r>
              <a:rPr lang="en-GB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https://www.growthlancashire.co.uk/video-testimonials/</a:t>
            </a:r>
            <a:endParaRPr lang="en-GB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761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9A0C2-28A8-3BE1-4336-BBD496AD1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red sign with white text&#10;&#10;AI-generated content may be incorrect.">
            <a:extLst>
              <a:ext uri="{FF2B5EF4-FFF2-40B4-BE49-F238E27FC236}">
                <a16:creationId xmlns:a16="http://schemas.microsoft.com/office/drawing/2014/main" id="{A412CEFA-CC02-A091-4F7D-DF0652802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481" y="211016"/>
            <a:ext cx="2629038" cy="1478834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4309EDF6-B0BD-B9A7-1476-B7605B7E07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779" y="3208594"/>
            <a:ext cx="7425084" cy="2387600"/>
          </a:xfrm>
        </p:spPr>
        <p:txBody>
          <a:bodyPr>
            <a:noAutofit/>
          </a:bodyPr>
          <a:lstStyle/>
          <a:p>
            <a:pPr algn="l"/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Lateef Badat</a:t>
            </a:r>
            <a:b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Shout Connect SFEDI / IOEE Business Advisor / Mentor </a:t>
            </a:r>
            <a:b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lateef@shoutconnect.co.uk</a:t>
            </a:r>
            <a:b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https://uk.linkedin.com/in/lateefbadat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342C92-BB8C-2A73-6B31-5767B6B539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13" y="6180184"/>
            <a:ext cx="5364945" cy="3840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C08095-8F60-1C21-79A3-959363DBBA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976" y="456396"/>
            <a:ext cx="2883658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15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B3380-63FF-736D-6ED1-97DD744B0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red sign with white text&#10;&#10;AI-generated content may be incorrect.">
            <a:extLst>
              <a:ext uri="{FF2B5EF4-FFF2-40B4-BE49-F238E27FC236}">
                <a16:creationId xmlns:a16="http://schemas.microsoft.com/office/drawing/2014/main" id="{848EB2D1-94AD-C775-1232-469AE14D8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481" y="211016"/>
            <a:ext cx="2629038" cy="147883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91EAA8E-D0D8-523B-6F66-56B952320A72}"/>
              </a:ext>
            </a:extLst>
          </p:cNvPr>
          <p:cNvSpPr txBox="1">
            <a:spLocks/>
          </p:cNvSpPr>
          <p:nvPr/>
        </p:nvSpPr>
        <p:spPr>
          <a:xfrm>
            <a:off x="651887" y="1615032"/>
            <a:ext cx="2710745" cy="7267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About Me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4C0EBE-472D-79BB-155D-FEC580206928}"/>
              </a:ext>
            </a:extLst>
          </p:cNvPr>
          <p:cNvSpPr txBox="1"/>
          <p:nvPr/>
        </p:nvSpPr>
        <p:spPr>
          <a:xfrm>
            <a:off x="651887" y="2538556"/>
            <a:ext cx="7787575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As a ‘mindset magician’ I help business owners and teams to work smarter and perform better through empowerment, motivation and inspiration.</a:t>
            </a: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I provide 1:1 business advice, mentoring, coaching, peer 2 peer support and masterclasses, specialising in digital, creative, media and professional services.</a:t>
            </a: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Help you bring your ideas to life and grow your business. </a:t>
            </a: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My ethos is focussed on enabling business growth through entrepreneurs’ empowerment, motivation and inspiration.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3E6132-6977-23CF-ACF9-CA10D954D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5258" y="1978398"/>
            <a:ext cx="2794855" cy="35212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F48EB2-4832-4544-0956-0D568B93FBA9}"/>
              </a:ext>
            </a:extLst>
          </p:cNvPr>
          <p:cNvSpPr txBox="1"/>
          <p:nvPr/>
        </p:nvSpPr>
        <p:spPr>
          <a:xfrm>
            <a:off x="552659" y="6139542"/>
            <a:ext cx="53457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www.shoutconnect.co.uk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82468B-9949-CAA1-53F8-914539A94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887" y="526899"/>
            <a:ext cx="2883658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01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082F01-FF94-DB78-BB1C-604F1E4D6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red sign with white text&#10;&#10;AI-generated content may be incorrect.">
            <a:extLst>
              <a:ext uri="{FF2B5EF4-FFF2-40B4-BE49-F238E27FC236}">
                <a16:creationId xmlns:a16="http://schemas.microsoft.com/office/drawing/2014/main" id="{EDCB09AD-3B6B-C32C-5040-777D65B8C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481" y="211016"/>
            <a:ext cx="2629038" cy="147883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FADC9A1-0D63-8154-DDD5-ECC649C788D4}"/>
              </a:ext>
            </a:extLst>
          </p:cNvPr>
          <p:cNvSpPr txBox="1">
            <a:spLocks/>
          </p:cNvSpPr>
          <p:nvPr/>
        </p:nvSpPr>
        <p:spPr>
          <a:xfrm>
            <a:off x="556027" y="1791093"/>
            <a:ext cx="4431390" cy="7267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Getting from A to B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E8A5C74-9D69-7741-59AC-A03381C87DD6}"/>
              </a:ext>
            </a:extLst>
          </p:cNvPr>
          <p:cNvSpPr txBox="1">
            <a:spLocks/>
          </p:cNvSpPr>
          <p:nvPr/>
        </p:nvSpPr>
        <p:spPr>
          <a:xfrm>
            <a:off x="651887" y="2852965"/>
            <a:ext cx="6358513" cy="3494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By the end of this session, you will understand the key elements of setting up and running a profitable business: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Know your business mission, vision &amp; values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Identify what you want to achieve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Be able to map out your journey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Put in place the steps to trading sustainably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1D2037-FA90-D618-C841-6839C46D9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8595" y="2296521"/>
            <a:ext cx="4255377" cy="31031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312159F-C16E-D2EA-8987-3727B143A4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027" y="6139541"/>
            <a:ext cx="5364945" cy="3840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7605BB-F0F3-B3B3-F2BA-98294D266B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887" y="510982"/>
            <a:ext cx="2883658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96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3A894-1DF7-5153-F031-D59C2739D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red sign with white text&#10;&#10;AI-generated content may be incorrect.">
            <a:extLst>
              <a:ext uri="{FF2B5EF4-FFF2-40B4-BE49-F238E27FC236}">
                <a16:creationId xmlns:a16="http://schemas.microsoft.com/office/drawing/2014/main" id="{70A07FBA-B787-74CD-7371-5854BB67B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481" y="211016"/>
            <a:ext cx="2629038" cy="147883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ED1F749-AD09-27DF-CE3A-2511840F90F4}"/>
              </a:ext>
            </a:extLst>
          </p:cNvPr>
          <p:cNvSpPr txBox="1">
            <a:spLocks/>
          </p:cNvSpPr>
          <p:nvPr/>
        </p:nvSpPr>
        <p:spPr>
          <a:xfrm>
            <a:off x="509645" y="1806884"/>
            <a:ext cx="3792294" cy="7267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Ultimate Aim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3FC6A9E-0B01-967D-7D8E-F2163C5777F8}"/>
              </a:ext>
            </a:extLst>
          </p:cNvPr>
          <p:cNvSpPr txBox="1">
            <a:spLocks/>
          </p:cNvSpPr>
          <p:nvPr/>
        </p:nvSpPr>
        <p:spPr>
          <a:xfrm>
            <a:off x="509645" y="3111641"/>
            <a:ext cx="6358513" cy="3105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900" dirty="0">
                <a:latin typeface="Calibri" panose="020F0502020204030204" pitchFamily="34" charset="0"/>
                <a:cs typeface="Calibri" panose="020F0502020204030204" pitchFamily="34" charset="0"/>
              </a:rPr>
              <a:t>A to B = Being in Business</a:t>
            </a:r>
          </a:p>
          <a:p>
            <a:pPr algn="l"/>
            <a:r>
              <a:rPr lang="en-GB" sz="3900" dirty="0">
                <a:latin typeface="Calibri" panose="020F0502020204030204" pitchFamily="34" charset="0"/>
                <a:cs typeface="Calibri" panose="020F0502020204030204" pitchFamily="34" charset="0"/>
              </a:rPr>
              <a:t>To C = Continuing in Business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Be here in a year.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One in two businesses fail in the first year.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9AEB9D-D432-3E80-8BDC-C75786323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607" y="2143125"/>
            <a:ext cx="4657748" cy="31031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1F1006-26C6-B04C-CD98-AEE7693AD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627" y="6025416"/>
            <a:ext cx="5364945" cy="3840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4E36EF-3C8C-A574-F042-9044230C95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887" y="448503"/>
            <a:ext cx="2883658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21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93944-4B24-7776-8AB4-F398D9EB2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red sign with white text&#10;&#10;AI-generated content may be incorrect.">
            <a:extLst>
              <a:ext uri="{FF2B5EF4-FFF2-40B4-BE49-F238E27FC236}">
                <a16:creationId xmlns:a16="http://schemas.microsoft.com/office/drawing/2014/main" id="{A7280B7A-0990-E26E-ADD6-A76FE9317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481" y="211016"/>
            <a:ext cx="2629038" cy="14788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0DAF5A-8DD9-7C8E-67E2-FA3E2700362C}"/>
              </a:ext>
            </a:extLst>
          </p:cNvPr>
          <p:cNvSpPr txBox="1"/>
          <p:nvPr/>
        </p:nvSpPr>
        <p:spPr>
          <a:xfrm>
            <a:off x="893110" y="1994474"/>
            <a:ext cx="47687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Food for thought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71ED10-9E60-EE4F-871C-CC81B02A27A4}"/>
              </a:ext>
            </a:extLst>
          </p:cNvPr>
          <p:cNvSpPr txBox="1"/>
          <p:nvPr/>
        </p:nvSpPr>
        <p:spPr>
          <a:xfrm>
            <a:off x="881280" y="3212303"/>
            <a:ext cx="9561095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What problem do you solve?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Who for?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How?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0830EB-54D2-EDA3-A80E-87E3F086C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02" y="6061348"/>
            <a:ext cx="5364945" cy="3840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0D51EA-643C-03FF-D2C7-7330EA215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268" y="560255"/>
            <a:ext cx="2883658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8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BD16B-2D0A-56A6-A485-BFC1FB2BE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red sign with white text&#10;&#10;AI-generated content may be incorrect.">
            <a:extLst>
              <a:ext uri="{FF2B5EF4-FFF2-40B4-BE49-F238E27FC236}">
                <a16:creationId xmlns:a16="http://schemas.microsoft.com/office/drawing/2014/main" id="{34BB20D6-EBA9-1BD1-7450-8BD39B839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481" y="211016"/>
            <a:ext cx="2629038" cy="14788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EC7F7F-A3AA-7CFF-85CA-4B2E271D3E3E}"/>
              </a:ext>
            </a:extLst>
          </p:cNvPr>
          <p:cNvSpPr txBox="1"/>
          <p:nvPr/>
        </p:nvSpPr>
        <p:spPr>
          <a:xfrm>
            <a:off x="518745" y="1942764"/>
            <a:ext cx="1115451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elements to planning and maintaining a business: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142FF9-D139-B219-AD99-6EEB8A938B7A}"/>
              </a:ext>
            </a:extLst>
          </p:cNvPr>
          <p:cNvSpPr txBox="1">
            <a:spLocks/>
          </p:cNvSpPr>
          <p:nvPr/>
        </p:nvSpPr>
        <p:spPr>
          <a:xfrm>
            <a:off x="436908" y="3022583"/>
            <a:ext cx="9791227" cy="2929765"/>
          </a:xfrm>
          <a:prstGeom prst="rect">
            <a:avLst/>
          </a:prstGeom>
        </p:spPr>
        <p:txBody>
          <a:bodyPr numCol="2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Who is your target market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How to undertake market research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Considering if your business is seasonal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Where will you trade from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b="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What are the start-up requirements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skills and experience you will need to be sustainable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Biggest mistakes made by businesses</a:t>
            </a:r>
            <a:br>
              <a:rPr lang="en-GB" sz="24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E18262-DCD8-4626-80AF-A0BCE8ECA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45" y="5952348"/>
            <a:ext cx="5364945" cy="3840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64C42F-4B7A-1C79-3FFD-26A589278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870" y="527786"/>
            <a:ext cx="2883658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5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F02A3-809D-E13D-69AA-84DD6DCBB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red sign with white text&#10;&#10;AI-generated content may be incorrect.">
            <a:extLst>
              <a:ext uri="{FF2B5EF4-FFF2-40B4-BE49-F238E27FC236}">
                <a16:creationId xmlns:a16="http://schemas.microsoft.com/office/drawing/2014/main" id="{902A74F5-030E-AD20-4B4D-379F85388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481" y="211016"/>
            <a:ext cx="2629038" cy="14788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EE2375-95A4-C45D-4018-49EAD82C39A4}"/>
              </a:ext>
            </a:extLst>
          </p:cNvPr>
          <p:cNvSpPr txBox="1"/>
          <p:nvPr/>
        </p:nvSpPr>
        <p:spPr>
          <a:xfrm>
            <a:off x="518745" y="1689850"/>
            <a:ext cx="111545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common mistakes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E91A0D-1999-A464-6B42-77DCC5921A73}"/>
              </a:ext>
            </a:extLst>
          </p:cNvPr>
          <p:cNvSpPr txBox="1"/>
          <p:nvPr/>
        </p:nvSpPr>
        <p:spPr>
          <a:xfrm>
            <a:off x="723613" y="2595295"/>
            <a:ext cx="9561095" cy="4262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Lack of Market Research: </a:t>
            </a:r>
            <a:r>
              <a:rPr lang="en-GB" sz="2000" b="0" i="1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Target market, customer needs, and competition.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Poor Business Planning: </a:t>
            </a:r>
            <a:r>
              <a:rPr lang="en-GB" sz="2000" b="0" i="1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Lack of clear objectives, strategies &amp; financial forecasts.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Insufficient Financial Management: </a:t>
            </a:r>
            <a:r>
              <a:rPr lang="en-GB" sz="2000" b="0" i="1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Startup costs, overestimating &amp; revenue projections.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Premature Scaling:</a:t>
            </a:r>
            <a:r>
              <a:rPr lang="en-GB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0" i="1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Scale too quickly without establishing a solid foundation or testing.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Ineffective Marketing and Branding: </a:t>
            </a:r>
            <a:r>
              <a:rPr lang="en-GB" sz="2000" b="0" i="1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Strong brand identity to reach and engage target audience.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Lack of Adaptability: </a:t>
            </a:r>
            <a:r>
              <a:rPr lang="en-GB" sz="2000" b="0" i="1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Customer feedback, industry trends, innovate, pivot, and remain competitive.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Poor Team Building and Management:</a:t>
            </a:r>
            <a:r>
              <a:rPr lang="en-GB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0" i="1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 adequate leadership and support.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0CDAE7-2BE6-7C6B-5A98-5DEBEC7EE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77" y="6037309"/>
            <a:ext cx="5364945" cy="3840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F3FC18-6F76-430C-5D0B-832EECF281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13" y="472884"/>
            <a:ext cx="2883658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4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90C17-CB12-6BCB-E374-0D5878DDF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red sign with white text&#10;&#10;AI-generated content may be incorrect.">
            <a:extLst>
              <a:ext uri="{FF2B5EF4-FFF2-40B4-BE49-F238E27FC236}">
                <a16:creationId xmlns:a16="http://schemas.microsoft.com/office/drawing/2014/main" id="{9D34FFBA-8E68-FC7C-FC65-616E1DA66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481" y="211016"/>
            <a:ext cx="2629038" cy="14788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590778-8A28-F76A-DB04-B64A854906DF}"/>
              </a:ext>
            </a:extLst>
          </p:cNvPr>
          <p:cNvSpPr txBox="1"/>
          <p:nvPr/>
        </p:nvSpPr>
        <p:spPr>
          <a:xfrm>
            <a:off x="1037490" y="2285127"/>
            <a:ext cx="111545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Business Model Canvass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4FF900-61AC-52CC-F2F9-3032EE2B8DCB}"/>
              </a:ext>
            </a:extLst>
          </p:cNvPr>
          <p:cNvSpPr txBox="1"/>
          <p:nvPr/>
        </p:nvSpPr>
        <p:spPr>
          <a:xfrm>
            <a:off x="930441" y="3427583"/>
            <a:ext cx="9561095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Download a Business Model Canvass Template (</a:t>
            </a:r>
            <a:r>
              <a:rPr lang="en-GB" sz="2800">
                <a:latin typeface="Calibri" panose="020F0502020204030204" pitchFamily="34" charset="0"/>
                <a:cs typeface="Calibri" panose="020F0502020204030204" pitchFamily="34" charset="0"/>
              </a:rPr>
              <a:t>Growth Lancashire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Direct.Gov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Strategyzer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or Canva) 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DFAEAA-6295-155B-C2DC-031C36AFD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977" y="5884909"/>
            <a:ext cx="5364945" cy="3840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BD02F5-C9E2-C0AF-52D4-C939F22B1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974" y="589823"/>
            <a:ext cx="2883658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81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67141</TotalTime>
  <Words>1022</Words>
  <Application>Microsoft Office PowerPoint</Application>
  <PresentationFormat>Widescreen</PresentationFormat>
  <Paragraphs>123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Aptos</vt:lpstr>
      <vt:lpstr>Aptos Display</vt:lpstr>
      <vt:lpstr>Arial</vt:lpstr>
      <vt:lpstr>Calibri</vt:lpstr>
      <vt:lpstr>Office Theme</vt:lpstr>
      <vt:lpstr>Start-up Essentials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</vt:lpstr>
      <vt:lpstr>Lateef Badat  Shout Connect SFEDI / IOEE Business Advisor / Mentor   lateef@shoutconnect.co.uk  https://uk.linkedin.com/in/lateefbadat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Lateef Badat</dc:creator>
  <cp:lastModifiedBy>Lateef Badat</cp:lastModifiedBy>
  <cp:revision>68</cp:revision>
  <dcterms:created xsi:type="dcterms:W3CDTF">2025-04-22T09:14:54Z</dcterms:created>
  <dcterms:modified xsi:type="dcterms:W3CDTF">2026-01-15T09:05:17Z</dcterms:modified>
</cp:coreProperties>
</file>